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熊 浩博" initials="熊" lastIdx="1" clrIdx="0">
    <p:extLst>
      <p:ext uri="{19B8F6BF-5375-455C-9EA6-DF929625EA0E}">
        <p15:presenceInfo xmlns:p15="http://schemas.microsoft.com/office/powerpoint/2012/main" userId="7545347624545e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599"/>
    <a:srgbClr val="103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2"/>
    <p:restoredTop sz="76508"/>
  </p:normalViewPr>
  <p:slideViewPr>
    <p:cSldViewPr snapToGrid="0" snapToObjects="1">
      <p:cViewPr varScale="1">
        <p:scale>
          <a:sx n="99" d="100"/>
          <a:sy n="99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3E1D5-A8A9-8F45-BED5-D7CC36BE5267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368C-19E3-2C4F-A374-B1131B830C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5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243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余弦相似度</a:t>
            </a:r>
            <a:endParaRPr kumimoji="1" lang="en-US" altLang="zh-CN" dirty="0"/>
          </a:p>
          <a:p>
            <a:r>
              <a:rPr kumimoji="1" lang="zh-CN" altLang="en-US" dirty="0"/>
              <a:t>按内容</a:t>
            </a:r>
            <a:r>
              <a:rPr kumimoji="1" lang="en-US" altLang="zh-CN" dirty="0"/>
              <a:t>/</a:t>
            </a:r>
            <a:r>
              <a:rPr kumimoji="1" lang="zh-CN" altLang="en-US" dirty="0"/>
              <a:t>内容和实体排序，训练集和测试集一起排</a:t>
            </a:r>
            <a:endParaRPr kumimoji="1"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个里找最相似的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数据，顺序相关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阈值</a:t>
            </a:r>
            <a:r>
              <a:rPr kumimoji="1" lang="en-US" altLang="zh-CN" dirty="0"/>
              <a:t>0.67</a:t>
            </a:r>
            <a:r>
              <a:rPr kumimoji="1" lang="zh-CN" altLang="en-US" dirty="0"/>
              <a:t> </a:t>
            </a:r>
            <a:r>
              <a:rPr kumimoji="1" lang="en-US" altLang="zh-CN" dirty="0"/>
              <a:t>0.7</a:t>
            </a:r>
          </a:p>
          <a:p>
            <a:r>
              <a:rPr kumimoji="1" lang="zh-CN" altLang="en-US" dirty="0"/>
              <a:t>修正了两次第一次是按内容排序</a:t>
            </a:r>
            <a:endParaRPr kumimoji="1" lang="en-US" altLang="zh-CN" dirty="0"/>
          </a:p>
          <a:p>
            <a:r>
              <a:rPr kumimoji="1" lang="zh-CN" altLang="en-US" dirty="0"/>
              <a:t>第二次是按内容和实体排序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06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训练集的中</a:t>
            </a:r>
            <a:r>
              <a:rPr kumimoji="1" lang="en-US" altLang="zh-CN" dirty="0"/>
              <a:t>26%</a:t>
            </a:r>
            <a:r>
              <a:rPr kumimoji="1" lang="zh-CN" altLang="en-US" dirty="0"/>
              <a:t>的隐藏实体出现是负面实体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06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训练集的负面实体中有</a:t>
            </a:r>
            <a:r>
              <a:rPr kumimoji="1" lang="en-US" altLang="zh-CN" dirty="0"/>
              <a:t>16%</a:t>
            </a:r>
            <a:r>
              <a:rPr kumimoji="1" lang="zh-CN" altLang="en-US" dirty="0"/>
              <a:t>的缩略实体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060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根据训练集的先验知识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一起出现的全称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缩略语对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key_entity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先构造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缩略语词典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词典</a:t>
            </a:r>
            <a:r>
              <a:rPr kumimoji="1" lang="en-US" altLang="zh-CN" dirty="0"/>
              <a:t> </a:t>
            </a:r>
            <a:r>
              <a:rPr kumimoji="1" lang="zh-CN" altLang="en-US" dirty="0"/>
              <a:t>大小是</a:t>
            </a:r>
            <a:r>
              <a:rPr kumimoji="1" lang="en-US" altLang="zh-CN" dirty="0"/>
              <a:t>25</a:t>
            </a:r>
            <a:r>
              <a:rPr kumimoji="1" lang="zh-CN" altLang="en-US" dirty="0"/>
              <a:t>，都是第一种情况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钱内助其实不在这个词典里。。。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780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这个处理顺序其实是</a:t>
            </a:r>
            <a:br>
              <a:rPr kumimoji="1" lang="en-US" altLang="zh-CN" dirty="0"/>
            </a:br>
            <a:r>
              <a:rPr kumimoji="1" lang="zh-CN" altLang="en-US" dirty="0"/>
              <a:t>模型融合，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隐式实体处理、等价实体处理、缩略词处理、相似度结果修正、（通过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模型再次修正结果）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这些后处理的顺序，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、代码 不一致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59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训练集</a:t>
            </a:r>
            <a:r>
              <a:rPr kumimoji="1" lang="en-US" altLang="zh-CN" dirty="0"/>
              <a:t>4999</a:t>
            </a:r>
            <a:r>
              <a:rPr kumimoji="1" lang="zh-CN" altLang="en-US" dirty="0"/>
              <a:t> （没差就是少一条，官网下的也是</a:t>
            </a:r>
            <a:r>
              <a:rPr kumimoji="1" lang="en-US" altLang="zh-CN" dirty="0"/>
              <a:t>4999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测试集合</a:t>
            </a:r>
            <a:r>
              <a:rPr kumimoji="1" lang="en-US" altLang="zh-CN" dirty="0"/>
              <a:t>5000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迷：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官网页面显示说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数据规模：训练集数据量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万条，测试集数据量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）、文本标题（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）、文本内容（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）、实体列表（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）、是否负面（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 负面主体（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key_entity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222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预处理时？号不去除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隐式实体：未在标题和内容中出现的实体</a:t>
            </a:r>
            <a:endParaRPr lang="zh-CN" altLang="en-US" dirty="0"/>
          </a:p>
          <a:p>
            <a:r>
              <a:rPr kumimoji="1" lang="zh-CN" altLang="en-US" dirty="0"/>
              <a:t>缩略：实体的简称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58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折交叉验证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Wwm</a:t>
            </a:r>
            <a:r>
              <a:rPr kumimoji="1" lang="zh-CN" altLang="en-US" dirty="0"/>
              <a:t> 全词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。原来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的是中文按字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， 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Bert-</a:t>
            </a:r>
            <a:r>
              <a:rPr kumimoji="1" lang="en-US" altLang="zh-CN" dirty="0" err="1"/>
              <a:t>wwm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ext</a:t>
            </a:r>
            <a:r>
              <a:rPr kumimoji="1" lang="zh-CN" altLang="en-US" dirty="0"/>
              <a:t> ，相比</a:t>
            </a:r>
            <a:r>
              <a:rPr kumimoji="1" lang="en-US" altLang="zh-CN" dirty="0" err="1"/>
              <a:t>bert-wwm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增加了训练数据集同时也增加了训练步数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Robberta-wwm-ext</a:t>
            </a:r>
            <a:r>
              <a:rPr kumimoji="1" lang="zh-CN" altLang="en-US" dirty="0"/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更多的数据、更多的训练步数、更大的批次（用八千为批量数），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，对于同一句话，在不同的批次中参与训练其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的位置是不同的。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取消了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Sentence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这一预训练任务，输入的不再是通过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[SEP]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隔开的句子对，而是一个句子段，对于短句会进行拼接，但是最大长度仍是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（这样做是因为更长的语境对模型更有利，能够使模型获得更长的上下文），同时输入的句子段不跨文档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488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训练集</a:t>
            </a:r>
            <a:r>
              <a:rPr kumimoji="1" lang="en-US" altLang="zh-CN" dirty="0"/>
              <a:t>4999</a:t>
            </a:r>
            <a:r>
              <a:rPr kumimoji="1" lang="zh-CN" altLang="en-US" dirty="0"/>
              <a:t> （没差就是少一条，官网下的也是</a:t>
            </a:r>
            <a:r>
              <a:rPr kumimoji="1" lang="en-US" altLang="zh-CN" dirty="0"/>
              <a:t>4999</a:t>
            </a:r>
            <a:r>
              <a:rPr kumimoji="1" lang="zh-CN" altLang="en-US" dirty="0"/>
              <a:t>）</a:t>
            </a:r>
            <a:r>
              <a:rPr kumimoji="1" lang="en-US" altLang="zh-CN" dirty="0"/>
              <a:t>1:2765</a:t>
            </a:r>
            <a:r>
              <a:rPr kumimoji="1" lang="zh-CN" altLang="en-US" dirty="0"/>
              <a:t> </a:t>
            </a:r>
            <a:r>
              <a:rPr kumimoji="1" lang="en-US" altLang="zh-CN" dirty="0"/>
              <a:t>55.3%</a:t>
            </a:r>
          </a:p>
          <a:p>
            <a:r>
              <a:rPr kumimoji="1" lang="zh-CN" altLang="en-US" dirty="0"/>
              <a:t>测试集合</a:t>
            </a:r>
            <a:r>
              <a:rPr kumimoji="1" lang="en-US" altLang="zh-CN" dirty="0"/>
              <a:t>5000</a:t>
            </a:r>
          </a:p>
          <a:p>
            <a:r>
              <a:rPr kumimoji="1" lang="en-US" altLang="zh-CN" dirty="0"/>
              <a:t>|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训练集：</a:t>
            </a:r>
            <a:r>
              <a:rPr kumimoji="1" lang="en-US" altLang="zh-CN" dirty="0"/>
              <a:t>10317</a:t>
            </a:r>
            <a:r>
              <a:rPr kumimoji="1" lang="zh-CN" altLang="en-US" dirty="0"/>
              <a:t>（</a:t>
            </a:r>
            <a:r>
              <a:rPr kumimoji="1" lang="en-US" altLang="zh-CN" dirty="0"/>
              <a:t>8253+2064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1:4894(3910+984),</a:t>
            </a:r>
            <a:r>
              <a:rPr kumimoji="1" lang="zh-CN" altLang="en-US" dirty="0"/>
              <a:t>占</a:t>
            </a:r>
            <a:r>
              <a:rPr kumimoji="1" lang="en-US" altLang="zh-CN" dirty="0"/>
              <a:t>47.4%</a:t>
            </a:r>
          </a:p>
          <a:p>
            <a:r>
              <a:rPr kumimoji="1" lang="zh-CN" altLang="en-US" dirty="0"/>
              <a:t>测试集合</a:t>
            </a:r>
            <a:r>
              <a:rPr kumimoji="1" lang="en-US" altLang="zh-CN" dirty="0"/>
              <a:t>:11579,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41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删除特殊字符时，待删除内容中出现实体，则不删除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代码里是 </a:t>
            </a:r>
            <a:endParaRPr kumimoji="1"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完全相同或者杰卡德相似度大于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则删除标题</a:t>
            </a:r>
            <a:endParaRPr kumimoji="1" lang="en-US" altLang="zh-CN" dirty="0"/>
          </a:p>
          <a:p>
            <a:r>
              <a:rPr kumimoji="1" lang="zh-CN" altLang="en-US" dirty="0"/>
              <a:t>如果标题是内容的子串则选择正文，否则用一个空格拼接两者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截断</a:t>
            </a:r>
            <a:endParaRPr kumimoji="1" lang="en-US" altLang="zh-CN" dirty="0"/>
          </a:p>
          <a:p>
            <a:r>
              <a:rPr kumimoji="1" lang="zh-CN" altLang="en-US" dirty="0"/>
              <a:t>句首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个字</a:t>
            </a:r>
            <a:endParaRPr kumimoji="1" lang="en-US" altLang="zh-CN" dirty="0"/>
          </a:p>
          <a:p>
            <a:r>
              <a:rPr kumimoji="1" lang="zh-CN" altLang="en-US" dirty="0"/>
              <a:t>代码里是取实体前一段文字？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46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预处理的后的说有数据，是指没加</a:t>
            </a:r>
            <a:r>
              <a:rPr kumimoji="1" lang="en-US" altLang="zh-CN" dirty="0"/>
              <a:t>《》</a:t>
            </a:r>
            <a:r>
              <a:rPr kumimoji="1" lang="zh-CN" altLang="en-US" dirty="0"/>
              <a:t>没截断的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00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cls</a:t>
            </a:r>
            <a:r>
              <a:rPr kumimoji="1" lang="zh-CN" altLang="en-US" dirty="0"/>
              <a:t>就是分类标记</a:t>
            </a:r>
            <a:br>
              <a:rPr kumimoji="1" lang="en-US" altLang="zh-CN" dirty="0"/>
            </a:br>
            <a:r>
              <a:rPr kumimoji="1" lang="zh-CN" altLang="en-US" dirty="0"/>
              <a:t>图上的是</a:t>
            </a:r>
            <a:r>
              <a:rPr kumimoji="1" lang="en-US" altLang="zh-CN" dirty="0" err="1"/>
              <a:t>cls+context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Bert</a:t>
            </a:r>
            <a:r>
              <a:rPr kumimoji="1" lang="zh-CN" altLang="en-US" dirty="0"/>
              <a:t>输出</a:t>
            </a:r>
            <a:r>
              <a:rPr kumimoji="1" lang="en-US" altLang="zh-CN" dirty="0"/>
              <a:t>768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cls</a:t>
            </a:r>
            <a:endParaRPr kumimoji="1" lang="en-US" altLang="zh-CN" dirty="0"/>
          </a:p>
          <a:p>
            <a:r>
              <a:rPr kumimoji="1" lang="zh-CN" altLang="en-US" dirty="0"/>
              <a:t>计算得到</a:t>
            </a:r>
            <a:r>
              <a:rPr kumimoji="1" lang="en-US" altLang="zh-CN" dirty="0"/>
              <a:t>768</a:t>
            </a:r>
            <a:r>
              <a:rPr kumimoji="1" lang="zh-CN" altLang="en-US" dirty="0"/>
              <a:t>个</a:t>
            </a:r>
            <a:r>
              <a:rPr kumimoji="1" lang="en-US" altLang="zh-CN" dirty="0"/>
              <a:t>context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全连接层 输入</a:t>
            </a:r>
            <a:r>
              <a:rPr kumimoji="1" lang="en-US" altLang="zh-CN" dirty="0"/>
              <a:t>768or768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模型总，是没经过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endParaRPr kumimoji="1" lang="zh-CN" altLang="en-US" dirty="0"/>
          </a:p>
          <a:p>
            <a:endParaRPr kumimoji="1" lang="en-US" altLang="zh-CN" dirty="0"/>
          </a:p>
          <a:p>
            <a:r>
              <a:rPr kumimoji="1" lang="zh-CN" altLang="en-US" dirty="0"/>
              <a:t>回归，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均方损失函数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但被注释了，可能是效果不太好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Roberta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2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模型输出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位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先进行</a:t>
            </a:r>
            <a:r>
              <a:rPr kumimoji="1" lang="en-US" altLang="zh-CN" dirty="0" err="1">
                <a:solidFill>
                  <a:srgbClr val="FF0000"/>
                </a:solidFill>
              </a:rPr>
              <a:t>softmax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然后求和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选择大的</a:t>
            </a:r>
            <a:r>
              <a:rPr kumimoji="1" lang="en-US" altLang="zh-CN" dirty="0">
                <a:solidFill>
                  <a:srgbClr val="FF0000"/>
                </a:solidFill>
              </a:rPr>
              <a:t>(argmax)</a:t>
            </a:r>
            <a:r>
              <a:rPr kumimoji="1" lang="zh-CN" altLang="en-US" dirty="0">
                <a:solidFill>
                  <a:srgbClr val="FF0000"/>
                </a:solidFill>
              </a:rPr>
              <a:t>作为标签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从代码里看其实就是累加可能性然后取大的那个，并没有进行投票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六个</a:t>
            </a:r>
            <a:r>
              <a:rPr kumimoji="1" lang="en-US" altLang="zh-CN" dirty="0" err="1">
                <a:solidFill>
                  <a:srgbClr val="FF0000"/>
                </a:solidFill>
              </a:rPr>
              <a:t>cls</a:t>
            </a:r>
            <a:r>
              <a:rPr kumimoji="1" lang="zh-CN" altLang="en-US" dirty="0">
                <a:solidFill>
                  <a:srgbClr val="FF0000"/>
                </a:solidFill>
              </a:rPr>
              <a:t>进行累计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结果和六个</a:t>
            </a:r>
            <a:r>
              <a:rPr kumimoji="1" lang="en-US" altLang="zh-CN" dirty="0" err="1">
                <a:solidFill>
                  <a:srgbClr val="FF0000"/>
                </a:solidFill>
              </a:rPr>
              <a:t>nocls</a:t>
            </a:r>
            <a:r>
              <a:rPr kumimoji="1" lang="zh-CN" altLang="en-US" dirty="0">
                <a:solidFill>
                  <a:srgbClr val="FF0000"/>
                </a:solidFill>
              </a:rPr>
              <a:t>进行投票修正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368C-19E3-2C4F-A374-B1131B830C0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93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384AC-F667-6046-A1E3-1FB487534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F343B3-1DF4-2649-9C71-F6A5C0F3A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4DCEA-76F0-9640-960D-0F1FDC66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5EF32-6779-B442-93FF-74CA7E5C7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87F94-D957-E643-A2F8-8CD2BEA1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07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AACE3-BC4A-F642-8068-D85C0036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326D8-B2CE-8347-AADD-1ABE9D5B8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58F179-EE3A-1F4F-A8C8-63D97EDF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49C313-AAF6-9B49-8F6F-D71967D2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15ABA3-1523-E54C-A675-25A5AFB7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49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10A786-846E-D24B-B723-723E0DEF9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A82573-1125-BD45-BE70-D6A74DE74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8EDF5-5D83-5042-B7FA-8AC0E738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3D692-D1E0-0644-ACE6-5E6C4CB9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5287C-BA44-1140-9698-6CBF9B20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51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9DA4B-1B25-BB4B-B7BC-78CD6C17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A0314-96E3-6941-ABB4-1FD346E9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B7762-2185-8346-AA6D-20B8FC67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35A5C-DBAC-9A40-8F11-3CB44571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00F07-19AA-0540-9571-F314D496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04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333A3-BA9F-4C43-8404-82615344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DCB22-A219-0849-9ACB-74FB5EA25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1EF3F-B370-9740-B091-879AE76A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74116-7CA3-E94B-9E02-5A32ECE7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AA6560-E193-FA49-9289-A22ECBF5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79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E85C5-4D0A-FC48-8AF6-42AA72C8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6E697-0AB4-A240-BE1F-1DDA9D534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9A62CA-EBA0-004F-ACD6-81525D263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D1B1CB-A6DD-4B43-93CC-D09B7692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175D6-5581-E045-908C-0AE24ACE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19A0F5-F648-DB49-8E89-190FD66C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75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82E4A-2AAF-854D-9FE7-2F4C48E8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E181C-DE04-C048-92D5-425611BF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F46A69-3229-D246-86C3-B6E9DEB95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0530A1-8274-224B-96AB-1F02C78AD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BA37C9-A899-4E46-A7E8-E1102ECC6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4CC6CB-5905-EB4B-9674-7D91A43C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A6F80B-B8A4-CE4F-B804-C8DB20D5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0755C7-53AA-E748-81F6-C0B21CA6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52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E3509-9288-5446-B2C7-06CF4E95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7F7DC2-3B81-BF4C-B18C-B30A31BC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E67B5A-7BA0-3243-B2C0-78E9806A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C0EB86-6C80-7844-8F7D-AC47AA4D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0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5B1C12-98EB-2A4F-BE40-B7E983B7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BA3429-9AEA-B941-ABEB-643E73F6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82EC7-2A5C-8943-912B-83D0FC26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70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23E07-2C34-4543-A3C0-BD6F4914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84412-74A4-8B47-BE36-864A2CD8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1BD35F-3438-9C40-BEC5-DCA2CBDC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66BDE5-A649-EC4D-A5A7-D6CCAF68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4CD322-D42F-E64C-9495-30B11EFA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DC26DC-FD93-CB4D-BC7C-BFD6B3DE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73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208C7-3683-9E45-9ED7-C8D0A167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7DE541-2AA9-BA4C-A229-C5E2999CC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9D87BD-DA20-C544-AF15-C4F61779B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64FB4F-2210-5840-ABE6-092E8C6E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C500FB-2298-F047-8DB8-B94072D0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1AFDC6-CC22-604F-B7BE-45D903A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04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985D2C-C56E-2A47-B85F-AB38A7CC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408299-D8B9-C440-9355-F9366A74D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E2337-8C4F-1344-8522-A960755D1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6AD0-60FD-644E-B0E7-4A84C144DA6B}" type="datetimeFigureOut">
              <a:rPr kumimoji="1" lang="zh-CN" altLang="en-US" smtClean="0"/>
              <a:t>2020/4/15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6BFD6-1CE4-A246-9867-7F2D560A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7E62B-9CDC-9947-A065-360CC5F8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C728F-B069-6246-B956-67BDAC632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5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12634-76CE-9744-AD29-F9E183FE5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7EADC-C041-9342-B7E3-E7E9C83E9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9326650B-93BC-3347-95CF-110C3594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BDF5F43C-B545-3B49-B4D0-7333C60F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B55337-A275-064A-A40F-59F4AC50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820" y="3611136"/>
            <a:ext cx="7284844" cy="26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4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里有图片&#10;&#10;描述已自动生成">
            <a:extLst>
              <a:ext uri="{FF2B5EF4-FFF2-40B4-BE49-F238E27FC236}">
                <a16:creationId xmlns:a16="http://schemas.microsoft.com/office/drawing/2014/main" id="{5FDE8604-89E1-4F48-93DA-9B625C9D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1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59827E9D-8C64-DC4F-ABA0-5E6A3EE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1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屏幕的截图&#10;&#10;描述已自动生成">
            <a:extLst>
              <a:ext uri="{FF2B5EF4-FFF2-40B4-BE49-F238E27FC236}">
                <a16:creationId xmlns:a16="http://schemas.microsoft.com/office/drawing/2014/main" id="{4B0A8F06-6A12-B94D-A417-F63012B9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C0EA96E-FFE8-104F-ABC8-B9A8345D7A0F}"/>
              </a:ext>
            </a:extLst>
          </p:cNvPr>
          <p:cNvSpPr/>
          <p:nvPr/>
        </p:nvSpPr>
        <p:spPr>
          <a:xfrm>
            <a:off x="0" y="0"/>
            <a:ext cx="12192000" cy="1047161"/>
          </a:xfrm>
          <a:prstGeom prst="rect">
            <a:avLst/>
          </a:prstGeom>
          <a:solidFill>
            <a:srgbClr val="1032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DF29FC-C8C8-5547-802D-F517C148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108415"/>
            <a:ext cx="5431971" cy="928098"/>
          </a:xfrm>
        </p:spPr>
        <p:txBody>
          <a:bodyPr>
            <a:norm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方案设计</a:t>
            </a:r>
            <a:r>
              <a:rPr kumimoji="1" lang="en-US" altLang="zh-CN" sz="3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隐式实体处理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369077-341D-9741-8F66-76592DDD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2115490"/>
            <a:ext cx="9474200" cy="77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47AC98-DE91-D347-B286-D95AFF208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093" y="138157"/>
            <a:ext cx="2413907" cy="20655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81D2F-DF5A-EE4A-B757-B60AA561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7000"/>
            <a:ext cx="12192000" cy="1651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11A94B-63ED-0246-BDD8-E63F8A5248F0}"/>
              </a:ext>
            </a:extLst>
          </p:cNvPr>
          <p:cNvSpPr/>
          <p:nvPr/>
        </p:nvSpPr>
        <p:spPr>
          <a:xfrm>
            <a:off x="444138" y="3271994"/>
            <a:ext cx="11077304" cy="12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利用训练集的先验知识构建实体白名单和黑名单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       黑名单：训练集（存在负面实体的部分）中隐式的实体且一直不出现在</a:t>
            </a:r>
            <a:r>
              <a:rPr lang="en-US" altLang="zh-CN" dirty="0" err="1">
                <a:solidFill>
                  <a:schemeClr val="bg1"/>
                </a:solidFill>
              </a:rPr>
              <a:t>key_entity</a:t>
            </a:r>
            <a:r>
              <a:rPr lang="zh-CN" altLang="en-US" dirty="0">
                <a:solidFill>
                  <a:schemeClr val="bg1"/>
                </a:solidFill>
              </a:rPr>
              <a:t>中</a:t>
            </a:r>
            <a:r>
              <a:rPr lang="en-US" altLang="zh-CN" dirty="0">
                <a:solidFill>
                  <a:schemeClr val="bg1"/>
                </a:solidFill>
              </a:rPr>
              <a:t>--</a:t>
            </a:r>
            <a:r>
              <a:rPr lang="en-US" altLang="zh-CN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en-US" altLang="zh-CN" dirty="0">
                <a:solidFill>
                  <a:schemeClr val="bg1"/>
                </a:solidFill>
              </a:rPr>
              <a:t>label=1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       白名单：训练集（存在负面实体的部分）中隐式的实体且一直出现在</a:t>
            </a:r>
            <a:r>
              <a:rPr lang="en-US" altLang="zh-CN" dirty="0" err="1">
                <a:solidFill>
                  <a:schemeClr val="bg1"/>
                </a:solidFill>
              </a:rPr>
              <a:t>key_entity</a:t>
            </a:r>
            <a:r>
              <a:rPr lang="zh-CN" altLang="en-US" dirty="0">
                <a:solidFill>
                  <a:schemeClr val="bg1"/>
                </a:solidFill>
              </a:rPr>
              <a:t>中 </a:t>
            </a:r>
            <a:r>
              <a:rPr lang="en-US" altLang="zh-CN" dirty="0">
                <a:solidFill>
                  <a:schemeClr val="bg1"/>
                </a:solidFill>
              </a:rPr>
              <a:t>---</a:t>
            </a:r>
            <a:r>
              <a:rPr lang="en-US" altLang="zh-CN" dirty="0">
                <a:solidFill>
                  <a:schemeClr val="bg1"/>
                </a:solidFill>
                <a:sym typeface="Wingdings" pitchFamily="2" charset="2"/>
              </a:rPr>
              <a:t> label=0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43234C-15C1-DF49-B0F6-514C7CC27B88}"/>
              </a:ext>
            </a:extLst>
          </p:cNvPr>
          <p:cNvSpPr/>
          <p:nvPr/>
        </p:nvSpPr>
        <p:spPr>
          <a:xfrm>
            <a:off x="647822" y="142304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隐式实体：未在标题和内容中出现的实体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25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6AA5033A-B343-4546-B3A4-66EAF597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C0E8E5F8-88EA-0648-8C48-22C06A45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F125CCD-45F5-1043-B2C2-C379B84A1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106" y="574765"/>
            <a:ext cx="2318894" cy="18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DE5DA42-DD3D-2D45-9497-88E096C1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378B4C-E64D-734C-86F7-8CA270CF3C9F}"/>
              </a:ext>
            </a:extLst>
          </p:cNvPr>
          <p:cNvSpPr txBox="1"/>
          <p:nvPr/>
        </p:nvSpPr>
        <p:spPr>
          <a:xfrm>
            <a:off x="5547360" y="2958737"/>
            <a:ext cx="5286103" cy="25430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SimHei" panose="02010609060101010101" pitchFamily="49" charset="-122"/>
              </a:rPr>
              <a:t>both:</a:t>
            </a:r>
            <a:r>
              <a:rPr lang="zh-CN" altLang="en-US" dirty="0">
                <a:ea typeface="SimHei" panose="02010609060101010101" pitchFamily="49" charset="-122"/>
              </a:rPr>
              <a:t>全称和缩略都在负面实体集中的次数</a:t>
            </a:r>
            <a:endParaRPr lang="en-US" altLang="zh-CN" dirty="0"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ea typeface="SimHei" panose="02010609060101010101" pitchFamily="49" charset="-122"/>
              </a:rPr>
              <a:t>only_longer</a:t>
            </a:r>
            <a:r>
              <a:rPr lang="en-US" altLang="zh-CN" dirty="0">
                <a:ea typeface="SimHei" panose="02010609060101010101" pitchFamily="49" charset="-122"/>
              </a:rPr>
              <a:t>: </a:t>
            </a:r>
            <a:r>
              <a:rPr lang="zh-CN" altLang="en-US" dirty="0">
                <a:ea typeface="SimHei" panose="02010609060101010101" pitchFamily="49" charset="-122"/>
              </a:rPr>
              <a:t>全称在的次数</a:t>
            </a:r>
            <a:endParaRPr lang="en-US" altLang="zh-CN" dirty="0"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ea typeface="SimHei" panose="02010609060101010101" pitchFamily="49" charset="-122"/>
              </a:rPr>
              <a:t>only_short</a:t>
            </a:r>
            <a:r>
              <a:rPr lang="en-US" altLang="zh-CN" dirty="0">
                <a:ea typeface="SimHei" panose="02010609060101010101" pitchFamily="49" charset="-122"/>
              </a:rPr>
              <a:t>: </a:t>
            </a:r>
            <a:r>
              <a:rPr lang="zh-CN" altLang="en-US" dirty="0">
                <a:ea typeface="SimHei" panose="02010609060101010101" pitchFamily="49" charset="-122"/>
              </a:rPr>
              <a:t>缩略在的次数</a:t>
            </a:r>
            <a:endParaRPr lang="en-US" altLang="zh-CN" dirty="0"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ea typeface="SimHei" panose="02010609060101010101" pitchFamily="49" charset="-122"/>
              </a:rPr>
              <a:t>no_one</a:t>
            </a:r>
            <a:r>
              <a:rPr lang="en-US" altLang="zh-CN" dirty="0">
                <a:ea typeface="SimHei" panose="02010609060101010101" pitchFamily="49" charset="-122"/>
              </a:rPr>
              <a:t>: </a:t>
            </a:r>
            <a:r>
              <a:rPr lang="zh-CN" altLang="en-US" dirty="0">
                <a:ea typeface="SimHei" panose="02010609060101010101" pitchFamily="49" charset="-122"/>
              </a:rPr>
              <a:t>都不在的次数</a:t>
            </a:r>
            <a:endParaRPr kumimoji="1" lang="en-US" altLang="zh-CN" dirty="0"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ea typeface="SimHei" panose="02010609060101010101" pitchFamily="49" charset="-122"/>
              </a:rPr>
              <a:t>字典：</a:t>
            </a:r>
            <a:r>
              <a:rPr lang="en-US" altLang="zh-CN" dirty="0">
                <a:ea typeface="SimHei" panose="02010609060101010101" pitchFamily="49" charset="-122"/>
              </a:rPr>
              <a:t> both&gt;0</a:t>
            </a:r>
            <a:r>
              <a:rPr lang="zh-CN" altLang="en-US" dirty="0">
                <a:ea typeface="SimHei" panose="02010609060101010101" pitchFamily="49" charset="-122"/>
              </a:rPr>
              <a:t> </a:t>
            </a:r>
            <a:r>
              <a:rPr lang="en-US" altLang="zh-CN" dirty="0">
                <a:ea typeface="SimHei" panose="02010609060101010101" pitchFamily="49" charset="-122"/>
              </a:rPr>
              <a:t>and </a:t>
            </a:r>
            <a:r>
              <a:rPr lang="en-US" altLang="zh-CN" dirty="0" err="1">
                <a:ea typeface="SimHei" panose="02010609060101010101" pitchFamily="49" charset="-122"/>
              </a:rPr>
              <a:t>only_longer</a:t>
            </a:r>
            <a:r>
              <a:rPr lang="en-US" altLang="zh-CN" dirty="0">
                <a:ea typeface="SimHei" panose="02010609060101010101" pitchFamily="49" charset="-122"/>
              </a:rPr>
              <a:t>==0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ea typeface="SimHei" panose="02010609060101010101" pitchFamily="49" charset="-122"/>
              </a:rPr>
              <a:t>       </a:t>
            </a:r>
            <a:r>
              <a:rPr kumimoji="1" lang="en-US" altLang="zh-CN" dirty="0">
                <a:ea typeface="SimHei" panose="02010609060101010101" pitchFamily="49" charset="-122"/>
              </a:rPr>
              <a:t>or</a:t>
            </a:r>
            <a:r>
              <a:rPr kumimoji="1" lang="zh-CN" altLang="en-US" dirty="0">
                <a:ea typeface="SimHei" panose="02010609060101010101" pitchFamily="49" charset="-122"/>
              </a:rPr>
              <a:t> </a:t>
            </a:r>
            <a:r>
              <a:rPr lang="en-US" altLang="zh-CN" dirty="0">
                <a:ea typeface="SimHei" panose="02010609060101010101" pitchFamily="49" charset="-122"/>
              </a:rPr>
              <a:t> both&gt;=3 and </a:t>
            </a:r>
            <a:r>
              <a:rPr lang="en-US" altLang="zh-CN" dirty="0" err="1">
                <a:ea typeface="SimHei" panose="02010609060101010101" pitchFamily="49" charset="-122"/>
              </a:rPr>
              <a:t>only_longer</a:t>
            </a:r>
            <a:r>
              <a:rPr lang="en-US" altLang="zh-CN" dirty="0">
                <a:ea typeface="SimHei" panose="02010609060101010101" pitchFamily="49" charset="-122"/>
              </a:rPr>
              <a:t>==1</a:t>
            </a:r>
          </a:p>
        </p:txBody>
      </p:sp>
    </p:spTree>
    <p:extLst>
      <p:ext uri="{BB962C8B-B14F-4D97-AF65-F5344CB8AC3E}">
        <p14:creationId xmlns:p14="http://schemas.microsoft.com/office/powerpoint/2010/main" val="22958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8A422661-1FC6-924B-83A8-C603F6A5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FEE782E-0994-7E43-AE24-A4E8BA68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0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CD088B8E-0064-5245-BB40-AEAC86CC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3EB90BDE-9514-124A-88D8-4E6778C7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8A66B3C1-CFC8-914A-92AB-0F61531F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1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06E17AA-8F6E-7042-98C0-56AEBFC2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1EA92599-5ACC-CF4F-8217-ADA0BF06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6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351D7A3-CE8B-B942-9319-B3BA475C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B828BB96-1527-BF4E-BBFF-58660F95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E6F11D84-0294-3549-A82A-3BBBFCEC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5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88C3CD1A-8C1C-F449-A70A-1F9A84A2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0E14000F-A6FD-5843-A432-4428923D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90FC3D-626D-994E-88F8-AF0C5F4F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641" y="1099930"/>
            <a:ext cx="2095500" cy="2133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7F1B11-872B-9B42-B4F0-E0399A5A4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405" y="0"/>
            <a:ext cx="8044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2E7E02D4-7D68-0D44-9635-99BC4BED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856</Words>
  <Application>Microsoft Macintosh PowerPoint</Application>
  <PresentationFormat>宽屏</PresentationFormat>
  <Paragraphs>92</Paragraphs>
  <Slides>22</Slides>
  <Notes>14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SimHei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方案设计—隐式实体处理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 浩博</dc:creator>
  <cp:lastModifiedBy>熊 浩博</cp:lastModifiedBy>
  <cp:revision>26</cp:revision>
  <dcterms:created xsi:type="dcterms:W3CDTF">2020-04-08T06:23:34Z</dcterms:created>
  <dcterms:modified xsi:type="dcterms:W3CDTF">2020-04-15T07:02:44Z</dcterms:modified>
</cp:coreProperties>
</file>